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4630400" cy="8229600"/>
  <p:notesSz cx="8229600" cy="146304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43" d="100"/>
          <a:sy n="43" d="100"/>
        </p:scale>
        <p:origin x="74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148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3301603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8000" dirty="0">
                <a:solidFill>
                  <a:srgbClr val="D73AD7"/>
                </a:solidFill>
                <a:latin typeface="Impact" panose="020B0806030902050204" pitchFamily="34" charset="0"/>
                <a:ea typeface="Source Serif Pro Semi Bold" pitchFamily="34" charset="-122"/>
                <a:cs typeface="Source Serif Pro Semi Bold" pitchFamily="34" charset="-120"/>
              </a:rPr>
              <a:t>從心出發</a:t>
            </a:r>
            <a:endParaRPr lang="en-US" sz="8000" dirty="0">
              <a:latin typeface="Impact" panose="020B080603090205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2087404" y="4240094"/>
            <a:ext cx="4505920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4000" dirty="0">
                <a:solidFill>
                  <a:srgbClr val="D73AD7"/>
                </a:solidFill>
                <a:latin typeface="Sylfaen" panose="010A0502050306030303" pitchFamily="18" charset="0"/>
                <a:ea typeface="Source Serif Pro Semi Bold" pitchFamily="34" charset="-122"/>
                <a:cs typeface="Source Serif Pro Semi Bold" pitchFamily="34" charset="-120"/>
              </a:rPr>
              <a:t>青少年自我照顧</a:t>
            </a:r>
            <a:endParaRPr lang="en-US" sz="4000" dirty="0">
              <a:latin typeface="Sylfaen" panose="010A0502050306030303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703546"/>
            <a:ext cx="7620476" cy="4224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在表現仍不如預期之前，我們可能都會覺得難受、擔心、緊張、煩躁。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1085374" y="4782661"/>
            <a:ext cx="7620476" cy="1068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5500"/>
              </a:lnSpc>
            </a:pPr>
            <a:r>
              <a:rPr lang="en-US" sz="440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</a:rPr>
              <a:t>需要學習照顧安撫自己的情緒</a:t>
            </a:r>
            <a:endParaRPr lang="en-US" sz="4400" dirty="0">
              <a:solidFill>
                <a:srgbClr val="D73AD7"/>
              </a:solidFill>
              <a:latin typeface="Source Serif Pro Semi Bold" pitchFamily="34" charset="0"/>
              <a:ea typeface="Source Serif Pro Semi Bold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082635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了解你的壓力警報系統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289" y="2087602"/>
            <a:ext cx="4697849" cy="488156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968216"/>
            <a:ext cx="6185535" cy="95726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壓力過大（過高激發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）會觸發</a:t>
            </a: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戰鬥或逃跑」</a:t>
            </a: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反應，心跳加速、肌肉緊繃，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想反擊或逃離。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3" name="Text 1"/>
          <p:cNvSpPr/>
          <p:nvPr/>
        </p:nvSpPr>
        <p:spPr>
          <a:xfrm>
            <a:off x="7614761" y="968216"/>
            <a:ext cx="618553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endParaRPr lang="en-US" sz="18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761" y="611029"/>
            <a:ext cx="6596539" cy="659653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7123" y="626388"/>
            <a:ext cx="3483650" cy="4354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7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了解你的壓力警報系統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797123" y="1417082"/>
            <a:ext cx="6337459" cy="5919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壓力過久或感到無助（過低激發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）則可能進入</a:t>
            </a: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僵直」</a:t>
            </a: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狀態，身體僵硬、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腦袋空白。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789503" y="3818810"/>
            <a:ext cx="6337459" cy="5919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長期處於過度激動或僵直狀態，會使反應失常，變得容易衝動、眼界狹窄，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甚至感覺無法動彈。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3438" y="1450300"/>
            <a:ext cx="6337459" cy="633745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708" y="83612"/>
            <a:ext cx="11649392" cy="770926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643301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容納之窗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921675"/>
            <a:ext cx="61855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而容納之窗就像你的情緒舒適區，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讓你能平靜應對日常壓力。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4" name="Text 2"/>
          <p:cNvSpPr/>
          <p:nvPr/>
        </p:nvSpPr>
        <p:spPr>
          <a:xfrm>
            <a:off x="837724" y="4850924"/>
            <a:ext cx="61855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發現身心警報大響時，先試著安撫照顧自己，回到平衡的狀態，才能發揮原有的實力，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面對生活中的挑戰。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761" y="2975491"/>
            <a:ext cx="6185535" cy="33416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643301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如何紓解壓力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921675"/>
            <a:ext cx="618553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給自己療癒和休息</a:t>
            </a: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 做喜歡的事，例如可以從事運動、創作、欣賞電影音樂小說等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，給自己的身心多一點療癒與休息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761" y="2975491"/>
            <a:ext cx="6185535" cy="334160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643301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如何紓解壓力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945606"/>
            <a:ext cx="5426273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2. </a:t>
            </a:r>
            <a:r>
              <a:rPr lang="en-US" sz="3500" b="1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過程的努力是最好的寶藏</a:t>
            </a:r>
            <a:endParaRPr lang="en-US" sz="3500" dirty="0"/>
          </a:p>
        </p:txBody>
      </p:sp>
      <p:sp>
        <p:nvSpPr>
          <p:cNvPr id="4" name="Text 2"/>
          <p:cNvSpPr/>
          <p:nvPr/>
        </p:nvSpPr>
        <p:spPr>
          <a:xfrm>
            <a:off x="837724" y="3748207"/>
            <a:ext cx="61855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允許自己有一段調適的時間，了解不完美的結果其實是常態，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過程非常努力就是值得肯定的。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761" y="2975491"/>
            <a:ext cx="6185535" cy="334160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930604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如何紓解壓力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3993594"/>
            <a:ext cx="4975741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3. 換不同的眼光看待事件</a:t>
            </a:r>
            <a:endParaRPr lang="en-US" sz="3500" dirty="0"/>
          </a:p>
        </p:txBody>
      </p:sp>
      <p:sp>
        <p:nvSpPr>
          <p:cNvPr id="5" name="Text 2"/>
          <p:cNvSpPr/>
          <p:nvPr/>
        </p:nvSpPr>
        <p:spPr>
          <a:xfrm>
            <a:off x="837724" y="4915853"/>
            <a:ext cx="7696676" cy="383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試著把壓力事件視為挑戰，並且嘗試採取行動，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來因應與消除壓力源。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643301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如何紓解壓力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945606"/>
            <a:ext cx="4505920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4. 堆疊基本的防護力</a:t>
            </a:r>
            <a:endParaRPr lang="en-US" sz="3500" dirty="0"/>
          </a:p>
        </p:txBody>
      </p:sp>
      <p:sp>
        <p:nvSpPr>
          <p:cNvPr id="4" name="Text 2"/>
          <p:cNvSpPr/>
          <p:nvPr/>
        </p:nvSpPr>
        <p:spPr>
          <a:xfrm>
            <a:off x="837724" y="3748207"/>
            <a:ext cx="61855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平常就需要透過規律的生活、充分的睡眠、飲食均衡、規律運動，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來提昇身體對抗壓力的功能。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761" y="2975491"/>
            <a:ext cx="6185535" cy="33416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0" y="629722"/>
            <a:ext cx="12698254" cy="714446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769144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如何紓解壓力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071449"/>
            <a:ext cx="4505920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5. 其實你並不孤單</a:t>
            </a:r>
            <a:endParaRPr lang="en-US" sz="3500" dirty="0"/>
          </a:p>
        </p:txBody>
      </p:sp>
      <p:sp>
        <p:nvSpPr>
          <p:cNvPr id="4" name="Text 2"/>
          <p:cNvSpPr/>
          <p:nvPr/>
        </p:nvSpPr>
        <p:spPr>
          <a:xfrm>
            <a:off x="837724" y="2874050"/>
            <a:ext cx="618553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其實每個人都有壓力。不需要覺得是自己的問題，責怪自己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。你</a:t>
            </a: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可以與同學聊聊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、分享自己的感受</a:t>
            </a: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聽聽他們的想法和經驗。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761" y="2101334"/>
            <a:ext cx="5089803" cy="508980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769144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如何紓解壓力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071449"/>
            <a:ext cx="4505920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6. 為自己找一個陪伴</a:t>
            </a:r>
            <a:endParaRPr lang="en-US" sz="3500" dirty="0"/>
          </a:p>
        </p:txBody>
      </p:sp>
      <p:sp>
        <p:nvSpPr>
          <p:cNvPr id="4" name="Text 2"/>
          <p:cNvSpPr/>
          <p:nvPr/>
        </p:nvSpPr>
        <p:spPr>
          <a:xfrm>
            <a:off x="837724" y="2874050"/>
            <a:ext cx="618553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可找尋家人或師長談談，聽取他人意見或想法。如果遇到無法解決的問題或困難時，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也可尋求專業人員的協助。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761" y="2101334"/>
            <a:ext cx="5089803" cy="508980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458283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你值得好的陪伴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3521273"/>
            <a:ext cx="7468553" cy="383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信任的師長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5" name="Text 2"/>
          <p:cNvSpPr/>
          <p:nvPr/>
        </p:nvSpPr>
        <p:spPr>
          <a:xfrm>
            <a:off x="837721" y="4303415"/>
            <a:ext cx="7468553" cy="383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學校輔導室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－專輔老師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6" name="Text 3"/>
          <p:cNvSpPr/>
          <p:nvPr/>
        </p:nvSpPr>
        <p:spPr>
          <a:xfrm>
            <a:off x="837722" y="5014604"/>
            <a:ext cx="7468553" cy="383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張老師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1980輔導專線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7" name="Text 4"/>
          <p:cNvSpPr/>
          <p:nvPr/>
        </p:nvSpPr>
        <p:spPr>
          <a:xfrm>
            <a:off x="837723" y="5758502"/>
            <a:ext cx="7468553" cy="383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衛生福利部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1925安心專線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8" name="Text 5"/>
          <p:cNvSpPr/>
          <p:nvPr/>
        </p:nvSpPr>
        <p:spPr>
          <a:xfrm>
            <a:off x="837724" y="6502400"/>
            <a:ext cx="7468553" cy="4625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生命線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1995協助專線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10" y="629722"/>
            <a:ext cx="12698254" cy="714446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2463" y="1592104"/>
            <a:ext cx="1600795" cy="181415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614761" y="2217539"/>
            <a:ext cx="4505920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新北市教育局</a:t>
            </a:r>
            <a:endParaRPr lang="en-US" sz="35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8031" y="4213860"/>
            <a:ext cx="1825228" cy="182522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7724" y="6308288"/>
            <a:ext cx="618553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endParaRPr lang="en-US" sz="1850" dirty="0"/>
          </a:p>
        </p:txBody>
      </p:sp>
      <p:sp>
        <p:nvSpPr>
          <p:cNvPr id="6" name="Text 2"/>
          <p:cNvSpPr/>
          <p:nvPr/>
        </p:nvSpPr>
        <p:spPr>
          <a:xfrm>
            <a:off x="7614761" y="4160044"/>
            <a:ext cx="618553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endParaRPr lang="en-US" sz="1850" dirty="0"/>
          </a:p>
        </p:txBody>
      </p:sp>
      <p:sp>
        <p:nvSpPr>
          <p:cNvPr id="7" name="Text 3"/>
          <p:cNvSpPr/>
          <p:nvPr/>
        </p:nvSpPr>
        <p:spPr>
          <a:xfrm>
            <a:off x="7614761" y="4782383"/>
            <a:ext cx="4955857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新北市學生輔導諮商中心</a:t>
            </a:r>
            <a:endParaRPr lang="en-US" sz="3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210270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青少年憂鬱情緒表現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2393037"/>
            <a:ext cx="6357818" cy="2456736"/>
          </a:xfrm>
          <a:prstGeom prst="roundRect">
            <a:avLst>
              <a:gd name="adj" fmla="val 4092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84659" y="2639973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沒耐心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1084659" y="3166586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容易生氣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1084659" y="3693200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心情經常不好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7434858" y="2393037"/>
            <a:ext cx="6357818" cy="2456736"/>
          </a:xfrm>
          <a:prstGeom prst="roundRect">
            <a:avLst>
              <a:gd name="adj" fmla="val 4092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681793" y="2639973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身體不舒服</a:t>
            </a:r>
            <a:endParaRPr lang="en-US" sz="2800" dirty="0"/>
          </a:p>
        </p:txBody>
      </p:sp>
      <p:sp>
        <p:nvSpPr>
          <p:cNvPr id="9" name="Text 7"/>
          <p:cNvSpPr/>
          <p:nvPr/>
        </p:nvSpPr>
        <p:spPr>
          <a:xfrm>
            <a:off x="7681793" y="3166586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吃不好，</a:t>
            </a:r>
            <a:endParaRPr lang="en-US" sz="2800" dirty="0"/>
          </a:p>
        </p:txBody>
      </p:sp>
      <p:sp>
        <p:nvSpPr>
          <p:cNvPr id="10" name="Text 8"/>
          <p:cNvSpPr/>
          <p:nvPr/>
        </p:nvSpPr>
        <p:spPr>
          <a:xfrm>
            <a:off x="7681793" y="3693200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容易累，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7681793" y="4219813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睡不著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837724" y="5089088"/>
            <a:ext cx="6357818" cy="1930122"/>
          </a:xfrm>
          <a:prstGeom prst="roundRect">
            <a:avLst>
              <a:gd name="adj" fmla="val 5209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84659" y="5336024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對很多事都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1084659" y="5862637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失去興趣，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1084659" y="6389251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難以集中注意力</a:t>
            </a:r>
            <a:endParaRPr lang="en-US" sz="2800" dirty="0"/>
          </a:p>
        </p:txBody>
      </p:sp>
      <p:sp>
        <p:nvSpPr>
          <p:cNvPr id="16" name="Shape 14"/>
          <p:cNvSpPr/>
          <p:nvPr/>
        </p:nvSpPr>
        <p:spPr>
          <a:xfrm>
            <a:off x="7434858" y="5089088"/>
            <a:ext cx="6357818" cy="1930122"/>
          </a:xfrm>
          <a:prstGeom prst="roundRect">
            <a:avLst>
              <a:gd name="adj" fmla="val 5209"/>
            </a:avLst>
          </a:prstGeom>
          <a:solidFill>
            <a:srgbClr val="F4D4F7"/>
          </a:solidFill>
          <a:ln w="7620">
            <a:solidFill>
              <a:srgbClr val="DABA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681793" y="5336024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對自己失望</a:t>
            </a:r>
            <a:endParaRPr lang="en-US" sz="2800" dirty="0"/>
          </a:p>
        </p:txBody>
      </p:sp>
      <p:sp>
        <p:nvSpPr>
          <p:cNvPr id="18" name="Text 16"/>
          <p:cNvSpPr/>
          <p:nvPr/>
        </p:nvSpPr>
        <p:spPr>
          <a:xfrm>
            <a:off x="7681793" y="5862637"/>
            <a:ext cx="586394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000"/>
              </a:lnSpc>
            </a:pPr>
            <a:r>
              <a:rPr lang="en-US" sz="28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想要獨處或</a:t>
            </a:r>
            <a:r>
              <a:rPr lang="en-US" altLang="zh-TW" sz="28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消失</a:t>
            </a:r>
            <a:endParaRPr lang="en-US" altLang="zh-TW" sz="2800"/>
          </a:p>
          <a:p>
            <a:pPr marL="0" indent="0" algn="l">
              <a:lnSpc>
                <a:spcPts val="3000"/>
              </a:lnSpc>
              <a:buNone/>
            </a:pPr>
            <a:endParaRPr 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706398"/>
            <a:ext cx="4787503" cy="5984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什麼是壓力?</a:t>
            </a:r>
            <a:endParaRPr lang="en-US" sz="3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1838801"/>
            <a:ext cx="5455563" cy="545556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70946" y="1793080"/>
            <a:ext cx="6229350" cy="2626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壓力是一種身心綜合的反應，生活中的事情讓我們覺得很困難的時候，</a:t>
            </a:r>
            <a:r>
              <a:rPr lang="en-US" sz="3600" b="1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會覺得很緊張、被壓迫、痛苦。</a:t>
            </a:r>
            <a:endParaRPr 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0818" y="653891"/>
            <a:ext cx="5306616" cy="663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常見的壓力來源</a:t>
            </a:r>
            <a:endParaRPr lang="en-US" sz="41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18" y="1909167"/>
            <a:ext cx="5412700" cy="54127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97854" y="1880949"/>
            <a:ext cx="4245293" cy="5306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對外表的焦慮</a:t>
            </a:r>
            <a:endParaRPr lang="en-US" sz="3300" dirty="0"/>
          </a:p>
        </p:txBody>
      </p:sp>
      <p:sp>
        <p:nvSpPr>
          <p:cNvPr id="5" name="Text 2"/>
          <p:cNvSpPr/>
          <p:nvPr/>
        </p:nvSpPr>
        <p:spPr>
          <a:xfrm>
            <a:off x="7597854" y="2637115"/>
            <a:ext cx="6209348" cy="3607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擔心自己長相不好看 沒有吸引力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6" name="Text 3"/>
          <p:cNvSpPr/>
          <p:nvPr/>
        </p:nvSpPr>
        <p:spPr>
          <a:xfrm>
            <a:off x="7597854" y="4115157"/>
            <a:ext cx="6209348" cy="3607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煩惱自己太瘦、太胖、太矮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、太高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6176" y="657344"/>
            <a:ext cx="5622012" cy="70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常見的壓力來源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176" y="1987153"/>
            <a:ext cx="5316379" cy="531637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614285" y="1957268"/>
            <a:ext cx="4497586" cy="5622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成就表現不如預期</a:t>
            </a:r>
            <a:endParaRPr lang="en-US" sz="3500" dirty="0"/>
          </a:p>
        </p:txBody>
      </p:sp>
      <p:sp>
        <p:nvSpPr>
          <p:cNvPr id="5" name="Text 2"/>
          <p:cNvSpPr/>
          <p:nvPr/>
        </p:nvSpPr>
        <p:spPr>
          <a:xfrm>
            <a:off x="7614285" y="2758321"/>
            <a:ext cx="6187559" cy="3823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對自己感到失望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6" name="Text 3"/>
          <p:cNvSpPr/>
          <p:nvPr/>
        </p:nvSpPr>
        <p:spPr>
          <a:xfrm>
            <a:off x="7614285" y="5088970"/>
            <a:ext cx="6187559" cy="3823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覺得自己價值低落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7" name="Text 4"/>
          <p:cNvSpPr/>
          <p:nvPr/>
        </p:nvSpPr>
        <p:spPr>
          <a:xfrm>
            <a:off x="7614285" y="3690104"/>
            <a:ext cx="6187559" cy="3823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達不到別人的期待覺得自己無能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724614"/>
            <a:ext cx="5350788" cy="6687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2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常見的壓力來源</a:t>
            </a:r>
            <a:endParaRPr lang="en-US" sz="42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1990249"/>
            <a:ext cx="5258872" cy="525887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600236" y="1961912"/>
            <a:ext cx="5350788" cy="6687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2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人際關係的挫敗</a:t>
            </a:r>
            <a:endParaRPr lang="en-US" sz="4200" dirty="0"/>
          </a:p>
        </p:txBody>
      </p:sp>
      <p:sp>
        <p:nvSpPr>
          <p:cNvPr id="5" name="Text 2"/>
          <p:cNvSpPr/>
          <p:nvPr/>
        </p:nvSpPr>
        <p:spPr>
          <a:xfrm>
            <a:off x="7600236" y="2858095"/>
            <a:ext cx="4972764" cy="534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與父母長輩溝通困難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0818" y="653891"/>
            <a:ext cx="5306616" cy="6632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00"/>
              </a:lnSpc>
              <a:buNone/>
            </a:pPr>
            <a:r>
              <a:rPr lang="en-US" sz="415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常見的壓力來源</a:t>
            </a:r>
            <a:endParaRPr lang="en-US" sz="41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818" y="1909167"/>
            <a:ext cx="5412700" cy="54127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97854" y="1880949"/>
            <a:ext cx="3183969" cy="3979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人際關係的挫敗</a:t>
            </a:r>
            <a:endParaRPr lang="en-US" sz="2500" dirty="0"/>
          </a:p>
        </p:txBody>
      </p:sp>
      <p:sp>
        <p:nvSpPr>
          <p:cNvPr id="5" name="Text 2"/>
          <p:cNvSpPr/>
          <p:nvPr/>
        </p:nvSpPr>
        <p:spPr>
          <a:xfrm>
            <a:off x="7597854" y="2504361"/>
            <a:ext cx="6209348" cy="3607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交朋友不順利 有衝突 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甚至感到遭受排擠 霸凌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697242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壓力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3760232"/>
            <a:ext cx="6757988" cy="5632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D73AD7"/>
                </a:solidFill>
                <a:latin typeface="Source Serif Pro Semi Bold" pitchFamily="34" charset="0"/>
                <a:ea typeface="Source Serif Pro Semi Bold" pitchFamily="34" charset="-122"/>
                <a:cs typeface="Source Serif Pro Semi Bold" pitchFamily="34" charset="-120"/>
              </a:rPr>
              <a:t>是因為期許自己可以有更好的表現</a:t>
            </a:r>
            <a:endParaRPr lang="en-US" sz="3500" dirty="0"/>
          </a:p>
        </p:txBody>
      </p:sp>
      <p:sp>
        <p:nvSpPr>
          <p:cNvPr id="4" name="Text 2"/>
          <p:cNvSpPr/>
          <p:nvPr/>
        </p:nvSpPr>
        <p:spPr>
          <a:xfrm>
            <a:off x="837724" y="4682490"/>
            <a:ext cx="12954952" cy="383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我們感到壓力，是因為希望自己表現好（課業、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人際）。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  <p:sp>
        <p:nvSpPr>
          <p:cNvPr id="5" name="Text 3"/>
          <p:cNvSpPr/>
          <p:nvPr/>
        </p:nvSpPr>
        <p:spPr>
          <a:xfrm>
            <a:off x="837724" y="5525254"/>
            <a:ext cx="12954952" cy="3830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Char char="•"/>
            </a:pPr>
            <a:r>
              <a:rPr lang="en-US" sz="3600" dirty="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但好的結果是需要時間去慢慢累積、</a:t>
            </a:r>
            <a:r>
              <a:rPr lang="en-US" sz="3600">
                <a:solidFill>
                  <a:srgbClr val="272525"/>
                </a:solidFill>
                <a:latin typeface="Source Sans Pro" pitchFamily="34" charset="0"/>
                <a:ea typeface="Source Sans Pro" pitchFamily="34" charset="-122"/>
              </a:rPr>
              <a:t>逐漸調整的。</a:t>
            </a:r>
            <a:endParaRPr lang="en-US" sz="3600" dirty="0">
              <a:solidFill>
                <a:srgbClr val="272525"/>
              </a:solidFill>
              <a:latin typeface="Source Sans Pro" pitchFamily="34" charset="0"/>
              <a:ea typeface="Source Sans Pro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250</Words>
  <Application>Microsoft Office PowerPoint</Application>
  <PresentationFormat>自訂</PresentationFormat>
  <Paragraphs>95</Paragraphs>
  <Slides>24</Slides>
  <Notes>24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24</vt:i4>
      </vt:variant>
    </vt:vector>
  </HeadingPairs>
  <TitlesOfParts>
    <vt:vector size="31" baseType="lpstr">
      <vt:lpstr>Source Serif Pro Semi Bold</vt:lpstr>
      <vt:lpstr>Arial</vt:lpstr>
      <vt:lpstr>Calibri</vt:lpstr>
      <vt:lpstr>Impact</vt:lpstr>
      <vt:lpstr>Source Sans Pro</vt:lpstr>
      <vt:lpstr>Sylfaen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subject/>
  <dc:creator/>
  <cp:lastModifiedBy>User</cp:lastModifiedBy>
  <cp:revision>2</cp:revision>
  <dcterms:created xsi:type="dcterms:W3CDTF">2025-06-23T05:18:10Z</dcterms:created>
  <dcterms:modified xsi:type="dcterms:W3CDTF">2025-06-23T05:26:31Z</dcterms:modified>
</cp:coreProperties>
</file>